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76" r:id="rId2"/>
    <p:sldId id="256" r:id="rId3"/>
    <p:sldId id="257" r:id="rId4"/>
    <p:sldId id="271" r:id="rId5"/>
    <p:sldId id="273" r:id="rId6"/>
    <p:sldId id="259" r:id="rId7"/>
    <p:sldId id="260" r:id="rId8"/>
    <p:sldId id="268" r:id="rId9"/>
    <p:sldId id="269" r:id="rId10"/>
    <p:sldId id="265" r:id="rId11"/>
    <p:sldId id="274" r:id="rId12"/>
    <p:sldId id="275" r:id="rId13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09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649F115-2F70-4913-B26F-D97EEE91F14B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33BE81A-0618-47F8-8BBD-49275602AC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9459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92057E-715F-4564-851F-543612ADA9BD}" type="slidenum">
              <a:rPr lang="it-IT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isoscele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5" name="Segnaposto data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5CDBC1B8-C34F-4D51-A860-C0B9F982E6CE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6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F0D9A28-3786-4ADA-AE51-0B0D6C014B1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69FFF-B6D6-4AA2-A5E2-F237B9069D72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6546-E4D7-4977-ACF0-8860F07135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BA359-D638-4FF5-B71D-E7B6096F9A6B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066D9-98C2-45D8-9AAE-A32D8FFD5B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E0A0-A155-4DBD-BFE5-F274699376D8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66007-F41A-4EC4-8687-99491FB538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iangolo rettangolo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riangolo isoscele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Connettore 1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Segnaposto data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EDFA0-AD7A-4490-AB96-0B88276D205F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9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0BBAF-E0B1-4E76-A144-28D4D022CC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6672C-D7E8-42DC-B9CC-9087C86AACE0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5EC1-3E0D-4CE1-87EA-A4A138D4CC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228D0-2846-46B0-BC50-E6FBC348707D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29E711FB-9F7D-42C4-943A-28EDB151B7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F1EB0-B85F-48CB-A417-BC2B826E1347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179A-70DA-459D-A829-ECBCE62535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133C-B602-45AD-9731-CB075DFF5CFC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EAFC7-B6B3-4DD1-BE25-1929D08EB9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A3A70AC-4C94-4FBE-85F5-A38178D34EB5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58FDB7E-2753-4849-A1A6-2A4F64A1EE8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gradFill rotWithShape="1">
          <a:gsLst>
            <a:gs pos="0">
              <a:srgbClr val="000000"/>
            </a:gs>
            <a:gs pos="60001">
              <a:srgbClr val="000000"/>
            </a:gs>
            <a:gs pos="100000">
              <a:srgbClr val="6C6C6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F9D6A851-253E-4B0E-B9F2-1257EB413CAE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1DB32651-E4FA-4A8E-83BD-A769D07B0A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63C5E"/>
            </a:gs>
            <a:gs pos="60001">
              <a:srgbClr val="36537F"/>
            </a:gs>
            <a:gs pos="100000">
              <a:srgbClr val="657F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olo rettangolo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Connettore 1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0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C667D6-9CAC-493B-912C-83A05442E19F}" type="datetimeFigureOut">
              <a:rPr lang="it-IT"/>
              <a:pPr>
                <a:defRPr/>
              </a:pPr>
              <a:t>08/06/2015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B61B6E-0840-43A5-90DE-5A43A7E56FB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3" r:id="rId6"/>
    <p:sldLayoutId id="2147483742" r:id="rId7"/>
    <p:sldLayoutId id="2147483749" r:id="rId8"/>
    <p:sldLayoutId id="2147483750" r:id="rId9"/>
    <p:sldLayoutId id="2147483741" r:id="rId10"/>
    <p:sldLayoutId id="2147483740" r:id="rId11"/>
  </p:sldLayoutIdLst>
  <p:txStyles>
    <p:titleStyle>
      <a:lvl1pPr marL="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99F166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2pPr>
      <a:lvl3pPr marL="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3pPr>
      <a:lvl4pPr marL="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4pPr>
      <a:lvl5pPr marL="4841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99F166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ABDE91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-1"/>
            <a:ext cx="9143999" cy="6858002"/>
            <a:chOff x="0" y="-1"/>
            <a:chExt cx="9143999" cy="6858002"/>
          </a:xfrm>
        </p:grpSpPr>
        <p:pic>
          <p:nvPicPr>
            <p:cNvPr id="33795" name="Picture 3" descr="alimentazione-nello-sport-630x300"/>
            <p:cNvPicPr>
              <a:picLocks noChangeAspect="1" noChangeArrowheads="1"/>
            </p:cNvPicPr>
            <p:nvPr/>
          </p:nvPicPr>
          <p:blipFill>
            <a:blip r:embed="rId2" cstate="print"/>
            <a:srcRect l="29250"/>
            <a:stretch>
              <a:fillRect/>
            </a:stretch>
          </p:blipFill>
          <p:spPr bwMode="auto">
            <a:xfrm rot="16200000">
              <a:off x="3406773" y="1120775"/>
              <a:ext cx="6858002" cy="4616450"/>
            </a:xfrm>
            <a:prstGeom prst="rect">
              <a:avLst/>
            </a:prstGeom>
            <a:noFill/>
          </p:spPr>
        </p:pic>
        <p:pic>
          <p:nvPicPr>
            <p:cNvPr id="33796" name="Picture 4" descr="cattiva a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1143000" y="1143000"/>
              <a:ext cx="6858000" cy="4572000"/>
            </a:xfrm>
            <a:prstGeom prst="rect">
              <a:avLst/>
            </a:prstGeom>
            <a:noFill/>
          </p:spPr>
        </p:pic>
        <p:sp>
          <p:nvSpPr>
            <p:cNvPr id="33797" name="Text Box 1"/>
            <p:cNvSpPr txBox="1">
              <a:spLocks noChangeArrowheads="1"/>
            </p:cNvSpPr>
            <p:nvPr/>
          </p:nvSpPr>
          <p:spPr bwMode="auto">
            <a:xfrm>
              <a:off x="1547813" y="5445125"/>
              <a:ext cx="6911975" cy="792163"/>
            </a:xfrm>
            <a:prstGeom prst="rect">
              <a:avLst/>
            </a:prstGeom>
            <a:solidFill>
              <a:srgbClr val="99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342900" indent="-339725" algn="ctr" defTabSz="449263">
                <a:spcBef>
                  <a:spcPts val="700"/>
                </a:spcBef>
                <a:buSzPct val="100000"/>
                <a:tabLst>
                  <a:tab pos="342900" algn="l"/>
                  <a:tab pos="790575" algn="l"/>
                  <a:tab pos="1239838" algn="l"/>
                  <a:tab pos="1689100" algn="l"/>
                  <a:tab pos="2138363" algn="l"/>
                  <a:tab pos="2587625" algn="l"/>
                  <a:tab pos="3036888" algn="l"/>
                  <a:tab pos="3486150" algn="l"/>
                  <a:tab pos="3935413" algn="l"/>
                  <a:tab pos="4384675" algn="l"/>
                  <a:tab pos="4833938" algn="l"/>
                  <a:tab pos="5283200" algn="l"/>
                  <a:tab pos="5732463" algn="l"/>
                  <a:tab pos="6181725" algn="l"/>
                  <a:tab pos="6630988" algn="l"/>
                  <a:tab pos="7080250" algn="l"/>
                  <a:tab pos="7529513" algn="l"/>
                  <a:tab pos="7978775" algn="l"/>
                  <a:tab pos="8428038" algn="l"/>
                  <a:tab pos="8877300" algn="l"/>
                  <a:tab pos="9326563" algn="l"/>
                </a:tabLst>
              </a:pPr>
              <a:r>
                <a:rPr lang="it-IT" sz="2400" b="1">
                  <a:solidFill>
                    <a:srgbClr val="000000"/>
                  </a:solidFill>
                  <a:ea typeface="Microsoft YaHei" pitchFamily="34" charset="-122"/>
                </a:rPr>
                <a:t>PROGETTO DEL DIPARTIMENTO DI MATEMATICA E TECNOLOGIA</a:t>
              </a:r>
            </a:p>
          </p:txBody>
        </p:sp>
        <p:sp>
          <p:nvSpPr>
            <p:cNvPr id="33798" name="Rectangle 6"/>
            <p:cNvSpPr>
              <a:spLocks noChangeArrowheads="1"/>
            </p:cNvSpPr>
            <p:nvPr/>
          </p:nvSpPr>
          <p:spPr bwMode="auto">
            <a:xfrm>
              <a:off x="250825" y="2492375"/>
              <a:ext cx="8569325" cy="701675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4000" b="1">
                  <a:solidFill>
                    <a:srgbClr val="000000"/>
                  </a:solidFill>
                  <a:ea typeface="Microsoft YaHei" pitchFamily="34" charset="-122"/>
                </a:rPr>
                <a:t>		“SEI QUEL CHE MANGI?”</a:t>
              </a:r>
            </a:p>
          </p:txBody>
        </p:sp>
        <p:sp>
          <p:nvSpPr>
            <p:cNvPr id="33799" name="Rectangle 7"/>
            <p:cNvSpPr>
              <a:spLocks noChangeArrowheads="1"/>
            </p:cNvSpPr>
            <p:nvPr/>
          </p:nvSpPr>
          <p:spPr bwMode="auto">
            <a:xfrm>
              <a:off x="3059113" y="188913"/>
              <a:ext cx="3240087" cy="822325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2400" b="1">
                  <a:solidFill>
                    <a:srgbClr val="000000"/>
                  </a:solidFill>
                  <a:ea typeface="Microsoft YaHei" pitchFamily="34" charset="-122"/>
                </a:rPr>
                <a:t>I.C. Ormea</a:t>
              </a:r>
            </a:p>
            <a:p>
              <a:pPr algn="ctr"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r>
                <a:rPr lang="it-IT" sz="2400" b="1">
                  <a:solidFill>
                    <a:srgbClr val="000000"/>
                  </a:solidFill>
                  <a:ea typeface="Microsoft YaHei" pitchFamily="34" charset="-122"/>
                </a:rPr>
                <a:t>A.S. 2014-2015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Immagine 5" descr="3ce0ddc70e_Mappa-2BSito-2BExpo-2BUrbanfi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285875"/>
            <a:ext cx="87979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3" descr="R-146896606-ogm-frutt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4219575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CasellaDiTesto 5"/>
          <p:cNvSpPr txBox="1">
            <a:spLocks noChangeArrowheads="1"/>
          </p:cNvSpPr>
          <p:nvPr/>
        </p:nvSpPr>
        <p:spPr bwMode="auto">
          <a:xfrm>
            <a:off x="4211960" y="1412776"/>
            <a:ext cx="478802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b="1" dirty="0">
                <a:latin typeface="Century Gothic" pitchFamily="34" charset="0"/>
              </a:rPr>
              <a:t>  Gli OGM sono organismi geneticamente modificati, cioè organismi viventi che possiedono un patrimonio genetico modificato tramite tecniche di ingegneria genetica, che consentono l’aggiunta, l’eliminazione o la modifica di elementi genici. Il primo OGM fu ottenuto nel 1973 attraverso la clonazione di un gene di rana all’interno del batterio </a:t>
            </a:r>
            <a:r>
              <a:rPr lang="it-IT" sz="2400" b="1" i="1" dirty="0" err="1">
                <a:latin typeface="Century Gothic" pitchFamily="34" charset="0"/>
              </a:rPr>
              <a:t>Escherichia</a:t>
            </a:r>
            <a:r>
              <a:rPr lang="it-IT" sz="2400" b="1" dirty="0">
                <a:latin typeface="Century Gothic" pitchFamily="34" charset="0"/>
              </a:rPr>
              <a:t> </a:t>
            </a:r>
            <a:r>
              <a:rPr lang="it-IT" sz="2400" b="1" i="1" dirty="0">
                <a:latin typeface="Century Gothic" pitchFamily="34" charset="0"/>
              </a:rPr>
              <a:t>coli</a:t>
            </a:r>
            <a:r>
              <a:rPr lang="it-IT" sz="2400" b="1" dirty="0">
                <a:latin typeface="Century Gothic" pitchFamily="34" charset="0"/>
              </a:rPr>
              <a:t>. </a:t>
            </a:r>
          </a:p>
        </p:txBody>
      </p:sp>
      <p:pic>
        <p:nvPicPr>
          <p:cNvPr id="24579" name="Immagine 4" descr="images (4)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437063"/>
            <a:ext cx="3000375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563938" y="112713"/>
            <a:ext cx="194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3200" b="1"/>
              <a:t>GLI OGM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79512" y="620688"/>
            <a:ext cx="8399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tx1"/>
                </a:solidFill>
              </a:rPr>
              <a:t>Tratto dalle nostre ricerche e dal dibattito effettuato in classe</a:t>
            </a:r>
            <a:endParaRPr lang="it-IT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magine 3" descr="OGM-un-autogol-per-leconomia-Italian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214688"/>
            <a:ext cx="28860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Immagine 4" descr="im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28625"/>
            <a:ext cx="36195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CasellaDiTesto 9"/>
          <p:cNvSpPr txBox="1">
            <a:spLocks noChangeArrowheads="1"/>
          </p:cNvSpPr>
          <p:nvPr/>
        </p:nvSpPr>
        <p:spPr bwMode="auto">
          <a:xfrm>
            <a:off x="4286250" y="357188"/>
            <a:ext cx="435768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entury Gothic" pitchFamily="34" charset="0"/>
              </a:rPr>
              <a:t>Gli OGM vengono usati in architettura, alimentazione, medicina e industria. Non esistono studi che documentino un qualche potenziale danno alla popolazione, ma parte dell’opinione pubblica ritiene che gli OGM in ambito agroalimentare possano avere potenziali rischi per l’ambiente o per la salute umana e animale.</a:t>
            </a:r>
          </a:p>
        </p:txBody>
      </p:sp>
      <p:pic>
        <p:nvPicPr>
          <p:cNvPr id="25604" name="Immagine 10" descr="images (1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3" y="3786188"/>
            <a:ext cx="3214687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marL="484632" fontAlgn="auto">
              <a:spcAft>
                <a:spcPts val="0"/>
              </a:spcAft>
              <a:defRPr/>
            </a:pPr>
            <a:r>
              <a:rPr lang="it-IT" sz="48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Arial Black" pitchFamily="34" charset="0"/>
              </a:rPr>
              <a:t>IGIENE ALIMENTARE</a:t>
            </a:r>
            <a:endParaRPr lang="it-IT" sz="4800" dirty="0">
              <a:solidFill>
                <a:schemeClr val="accent1">
                  <a:tint val="83000"/>
                  <a:satMod val="1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76945" y="2534742"/>
            <a:ext cx="6984776" cy="1440159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Create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by…</a:t>
            </a:r>
            <a:endParaRPr lang="it-IT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Alessandro Badiali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Alessio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Fruscoloni</a:t>
            </a:r>
            <a:endParaRPr lang="it-IT" sz="14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Sonny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Montegrande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Giulia Musone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Eleonora </a:t>
            </a:r>
            <a:r>
              <a:rPr lang="it-IT" sz="14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Sezze</a:t>
            </a:r>
            <a:r>
              <a:rPr lang="it-IT" sz="14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9750" y="6165850"/>
            <a:ext cx="748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 b="1"/>
              <a:t>Basato sulle lezioni della prof.ssa Patrizia Parrotta</a:t>
            </a:r>
          </a:p>
        </p:txBody>
      </p:sp>
    </p:spTree>
  </p:cSld>
  <p:clrMapOvr>
    <a:masterClrMapping/>
  </p:clrMapOvr>
  <p:transition spd="med" advClick="0" advTm="500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</a:rPr>
              <a:t>ALIMENTAZIONE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5362" name="Segnaposto contenuto 6"/>
          <p:cNvSpPr>
            <a:spLocks noGrp="1"/>
          </p:cNvSpPr>
          <p:nvPr>
            <p:ph sz="half" idx="1"/>
          </p:nvPr>
        </p:nvSpPr>
        <p:spPr>
          <a:xfrm>
            <a:off x="428625" y="1643063"/>
            <a:ext cx="8258175" cy="4605337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it-IT" smtClean="0"/>
              <a:t>Salute            Norme igienico alimentare</a:t>
            </a:r>
          </a:p>
          <a:p>
            <a:pPr algn="ctr">
              <a:buFont typeface="Wingdings 2" pitchFamily="18" charset="2"/>
              <a:buNone/>
            </a:pPr>
            <a:r>
              <a:rPr lang="it-IT" smtClean="0"/>
              <a:t>Cibo              Alimentazione             igiene</a:t>
            </a:r>
          </a:p>
          <a:p>
            <a:pPr>
              <a:buFont typeface="Wingdings 2" pitchFamily="18" charset="2"/>
              <a:buNone/>
            </a:pPr>
            <a:r>
              <a:rPr lang="it-IT" smtClean="0"/>
              <a:t>        </a:t>
            </a:r>
          </a:p>
          <a:p>
            <a:pPr algn="ctr">
              <a:buFont typeface="Wingdings 2" pitchFamily="18" charset="2"/>
              <a:buNone/>
            </a:pPr>
            <a:r>
              <a:rPr lang="it-IT" smtClean="0"/>
              <a:t>Salute</a:t>
            </a:r>
          </a:p>
          <a:p>
            <a:pPr algn="ctr">
              <a:buFont typeface="Wingdings 2" pitchFamily="18" charset="2"/>
              <a:buNone/>
            </a:pPr>
            <a:endParaRPr lang="it-IT" smtClean="0"/>
          </a:p>
        </p:txBody>
      </p:sp>
      <p:cxnSp>
        <p:nvCxnSpPr>
          <p:cNvPr id="18" name="Connettore 2 17"/>
          <p:cNvCxnSpPr/>
          <p:nvPr/>
        </p:nvCxnSpPr>
        <p:spPr>
          <a:xfrm>
            <a:off x="1643063" y="1928813"/>
            <a:ext cx="92868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2214563" y="2357438"/>
            <a:ext cx="1071562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786438" y="2357438"/>
            <a:ext cx="10001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rot="10800000">
            <a:off x="2071688" y="2500313"/>
            <a:ext cx="2500312" cy="714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 flipV="1">
            <a:off x="4572000" y="2571750"/>
            <a:ext cx="2143125" cy="642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rot="5400000" flipH="1" flipV="1">
            <a:off x="4249738" y="2892425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9" name="Immagine 9" descr="pagnottel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3714750"/>
            <a:ext cx="3000375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6" descr="images (2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785813"/>
            <a:ext cx="19907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CasellaDiTesto 9"/>
          <p:cNvSpPr txBox="1">
            <a:spLocks noChangeArrowheads="1"/>
          </p:cNvSpPr>
          <p:nvPr/>
        </p:nvSpPr>
        <p:spPr bwMode="auto">
          <a:xfrm>
            <a:off x="2143125" y="3786188"/>
            <a:ext cx="52863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entury Gothic" pitchFamily="34" charset="0"/>
              </a:rPr>
              <a:t> "Hazard Analysis  and Critical Control Points";in italiano"Analisi dei Pericoli e Punti Critici di Controllo"</a:t>
            </a:r>
          </a:p>
          <a:p>
            <a:r>
              <a:rPr lang="it-IT">
                <a:latin typeface="Century Gothic" pitchFamily="34" charset="0"/>
              </a:rPr>
              <a:t>     L'HACCP è un metodo di controllo costituito da un insieme di azioni fatte durante tutto il processo produttivo nel settore alimentare.</a:t>
            </a:r>
          </a:p>
          <a:p>
            <a:r>
              <a:rPr lang="it-IT">
                <a:latin typeface="Century Gothic" pitchFamily="34" charset="0"/>
              </a:rPr>
              <a:t>     Il sistema HACCP è stato introdotto dal CODEX ALIMENTARIUS(codice alimentare)</a:t>
            </a:r>
          </a:p>
        </p:txBody>
      </p:sp>
      <p:pic>
        <p:nvPicPr>
          <p:cNvPr id="16387" name="Immagine 4" descr="expo-hacc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8" y="500063"/>
            <a:ext cx="2957512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4" descr="frod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642938"/>
            <a:ext cx="2638425" cy="225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CasellaDiTesto 5"/>
          <p:cNvSpPr txBox="1">
            <a:spLocks noChangeArrowheads="1"/>
          </p:cNvSpPr>
          <p:nvPr/>
        </p:nvSpPr>
        <p:spPr bwMode="auto">
          <a:xfrm>
            <a:off x="3857625" y="3143250"/>
            <a:ext cx="4857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entury Gothic" pitchFamily="34" charset="0"/>
              </a:rPr>
              <a:t>Un operatore alimentare deve attenersi a queste regole:</a:t>
            </a:r>
          </a:p>
          <a:p>
            <a:pPr>
              <a:buFont typeface="Wingdings" pitchFamily="2" charset="2"/>
              <a:buChar char="§"/>
            </a:pPr>
            <a:r>
              <a:rPr lang="it-IT">
                <a:latin typeface="Century Gothic" pitchFamily="34" charset="0"/>
              </a:rPr>
              <a:t>Controllare i locali</a:t>
            </a:r>
          </a:p>
          <a:p>
            <a:pPr>
              <a:buFont typeface="Wingdings" pitchFamily="2" charset="2"/>
              <a:buChar char="§"/>
            </a:pPr>
            <a:r>
              <a:rPr lang="it-IT">
                <a:latin typeface="Century Gothic" pitchFamily="34" charset="0"/>
              </a:rPr>
              <a:t>Avere mezzi di trasporto adeguati</a:t>
            </a:r>
          </a:p>
          <a:p>
            <a:pPr>
              <a:buFont typeface="Wingdings" pitchFamily="2" charset="2"/>
              <a:buChar char="§"/>
            </a:pPr>
            <a:r>
              <a:rPr lang="it-IT">
                <a:latin typeface="Century Gothic" pitchFamily="34" charset="0"/>
              </a:rPr>
              <a:t>Controllare le attrezzature</a:t>
            </a:r>
          </a:p>
          <a:p>
            <a:pPr>
              <a:buFont typeface="Wingdings" pitchFamily="2" charset="2"/>
              <a:buChar char="§"/>
            </a:pPr>
            <a:r>
              <a:rPr lang="it-IT">
                <a:latin typeface="Century Gothic" pitchFamily="34" charset="0"/>
              </a:rPr>
              <a:t>Smaltire in modo adeguato i rifiuti</a:t>
            </a:r>
          </a:p>
          <a:p>
            <a:pPr>
              <a:buFont typeface="Wingdings" pitchFamily="2" charset="2"/>
              <a:buChar char="§"/>
            </a:pPr>
            <a:r>
              <a:rPr lang="it-IT">
                <a:latin typeface="Century Gothic" pitchFamily="34" charset="0"/>
              </a:rPr>
              <a:t>Rifornimento idrico</a:t>
            </a:r>
          </a:p>
          <a:p>
            <a:pPr>
              <a:buFont typeface="Wingdings" pitchFamily="2" charset="2"/>
              <a:buChar char="§"/>
            </a:pPr>
            <a:r>
              <a:rPr lang="it-IT">
                <a:latin typeface="Century Gothic" pitchFamily="34" charset="0"/>
              </a:rPr>
              <a:t>Igiene del personale</a:t>
            </a:r>
          </a:p>
          <a:p>
            <a:pPr>
              <a:buFont typeface="Wingdings" pitchFamily="2" charset="2"/>
              <a:buChar char="§"/>
            </a:pPr>
            <a:r>
              <a:rPr lang="it-IT">
                <a:latin typeface="Century Gothic" pitchFamily="34" charset="0"/>
              </a:rPr>
              <a:t>Imballaggio e confezionamento</a:t>
            </a:r>
          </a:p>
          <a:p>
            <a:pPr>
              <a:buFont typeface="Wingdings" pitchFamily="2" charset="2"/>
              <a:buChar char="§"/>
            </a:pPr>
            <a:r>
              <a:rPr lang="it-IT">
                <a:latin typeface="Century Gothic" pitchFamily="34" charset="0"/>
              </a:rPr>
              <a:t>Controllare il trattamento termico</a:t>
            </a:r>
          </a:p>
          <a:p>
            <a:pPr>
              <a:buFont typeface="Wingdings" pitchFamily="2" charset="2"/>
              <a:buChar char="§"/>
            </a:pPr>
            <a:r>
              <a:rPr lang="it-IT">
                <a:latin typeface="Century Gothic" pitchFamily="34" charset="0"/>
              </a:rPr>
              <a:t>Formare gli operai del settore</a:t>
            </a:r>
          </a:p>
          <a:p>
            <a:pPr>
              <a:buFont typeface="Wingdings" pitchFamily="2" charset="2"/>
              <a:buChar char="§"/>
            </a:pPr>
            <a:r>
              <a:rPr lang="it-IT">
                <a:latin typeface="Century Gothic" pitchFamily="34" charset="0"/>
              </a:rPr>
              <a:t>Controllare gli stessi i prodotti alimentari</a:t>
            </a:r>
          </a:p>
        </p:txBody>
      </p:sp>
      <p:pic>
        <p:nvPicPr>
          <p:cNvPr id="17411" name="Immagine 6" descr="image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475" y="857250"/>
            <a:ext cx="32004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Immagine 7" descr="images (3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" y="928688"/>
            <a:ext cx="1868488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magine 9" descr="images (1)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" y="2928938"/>
            <a:ext cx="28575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egnaposto contenuto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it-IT" smtClean="0"/>
          </a:p>
          <a:p>
            <a:pPr>
              <a:buFont typeface="Wingdings 2" pitchFamily="18" charset="2"/>
              <a:buNone/>
            </a:pPr>
            <a:r>
              <a:rPr lang="it-IT" smtClean="0"/>
              <a:t>Misure e condizioni necessarie per controllare i pericoli</a:t>
            </a:r>
          </a:p>
          <a:p>
            <a:pPr>
              <a:buFont typeface="Wingdings 2" pitchFamily="18" charset="2"/>
              <a:buNone/>
            </a:pPr>
            <a:r>
              <a:rPr lang="it-IT" smtClean="0"/>
              <a:t>e garantire l'idoneità al consumo umano di un</a:t>
            </a:r>
          </a:p>
          <a:p>
            <a:pPr>
              <a:buFont typeface="Wingdings 2" pitchFamily="18" charset="2"/>
              <a:buNone/>
            </a:pPr>
            <a:r>
              <a:rPr lang="it-IT" smtClean="0"/>
              <a:t>prodotto alimentare.</a:t>
            </a:r>
          </a:p>
          <a:p>
            <a:pPr>
              <a:buFont typeface="Wingdings 2" pitchFamily="18" charset="2"/>
              <a:buNone/>
            </a:pPr>
            <a:r>
              <a:rPr lang="it-IT" smtClean="0"/>
              <a:t>PRODUZIONE PRIMARIA </a:t>
            </a:r>
          </a:p>
          <a:p>
            <a:pPr>
              <a:buFont typeface="Wingdings" pitchFamily="2" charset="2"/>
              <a:buChar char="§"/>
            </a:pPr>
            <a:r>
              <a:rPr lang="it-IT" smtClean="0"/>
              <a:t>Produce direttamente </a:t>
            </a:r>
          </a:p>
          <a:p>
            <a:pPr>
              <a:buFont typeface="Wingdings" pitchFamily="2" charset="2"/>
              <a:buChar char="§"/>
            </a:pPr>
            <a:r>
              <a:rPr lang="it-IT" smtClean="0"/>
              <a:t>Alleva </a:t>
            </a:r>
          </a:p>
          <a:p>
            <a:pPr>
              <a:buFont typeface="Wingdings" pitchFamily="2" charset="2"/>
              <a:buChar char="§"/>
            </a:pPr>
            <a:r>
              <a:rPr lang="it-IT" smtClean="0"/>
              <a:t>Raccoglie </a:t>
            </a:r>
          </a:p>
          <a:p>
            <a:pPr>
              <a:buFont typeface="Wingdings" pitchFamily="2" charset="2"/>
              <a:buChar char="§"/>
            </a:pPr>
            <a:r>
              <a:rPr lang="it-IT" smtClean="0"/>
              <a:t>Caccia e pesca</a:t>
            </a:r>
          </a:p>
          <a:p>
            <a:pPr>
              <a:buFont typeface="Wingdings 2" pitchFamily="18" charset="2"/>
              <a:buNone/>
            </a:pPr>
            <a:endParaRPr lang="it-IT" smtClean="0"/>
          </a:p>
        </p:txBody>
      </p:sp>
      <p:pic>
        <p:nvPicPr>
          <p:cNvPr id="18434" name="Immagine 3" descr="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3" y="4357688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Immagine 4" descr="field-sky-tractor-wag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3071813"/>
            <a:ext cx="44910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48056" indent="-384048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latin typeface="+mj-lt"/>
              </a:rPr>
              <a:t>Decalogo</a:t>
            </a:r>
            <a:endParaRPr lang="it-IT" dirty="0" smtClean="0"/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+mj-lt"/>
              </a:rPr>
              <a:t>Lavarsi sempre le mani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+mj-lt"/>
              </a:rPr>
              <a:t>Non ricongelare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+mj-lt"/>
              </a:rPr>
              <a:t>Controllare la temperatura del frigorifero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+mj-lt"/>
              </a:rPr>
              <a:t>Pulire regolarmente il frigorifero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+mj-lt"/>
              </a:rPr>
              <a:t>Non lasciare i cibi ne frigorifero per molto tempo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+mj-lt"/>
              </a:rPr>
              <a:t>Lavare bene frutta e verdura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+mj-lt"/>
              </a:rPr>
              <a:t>Controllare la data di scadenza dei cibi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+mj-lt"/>
              </a:rPr>
              <a:t>Non lasciare i cibi per più di due ore a temperatura ambiente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+mj-lt"/>
              </a:rPr>
              <a:t>Proteggere e coprire i cibi</a:t>
            </a:r>
          </a:p>
          <a:p>
            <a:pPr marL="578358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latin typeface="+mj-lt"/>
              </a:rPr>
              <a:t>Preferibile la cottura a vapore</a:t>
            </a: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Segnaposto contenuto 6" descr="imag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15125" y="3643313"/>
            <a:ext cx="1785938" cy="1943100"/>
          </a:xfrm>
        </p:spPr>
      </p:pic>
      <p:pic>
        <p:nvPicPr>
          <p:cNvPr id="21506" name="Picture 2" descr="Expo2015 (1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428625"/>
            <a:ext cx="7715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CasellaDiTesto 10"/>
          <p:cNvSpPr txBox="1">
            <a:spLocks noChangeArrowheads="1"/>
          </p:cNvSpPr>
          <p:nvPr/>
        </p:nvSpPr>
        <p:spPr bwMode="auto">
          <a:xfrm>
            <a:off x="642938" y="3000375"/>
            <a:ext cx="5715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entury Gothic" pitchFamily="34" charset="0"/>
              </a:rPr>
              <a:t> L’EXPO è l’esposizione mondiale in svolgimento a Milano dal 1° Maggio al 31 Ottobre 2015, a cui hanno preso parte 137 Paesi, 20 regioni, 22 organizzazioni e 23 aziende. </a:t>
            </a:r>
          </a:p>
          <a:p>
            <a:endParaRPr lang="it-IT">
              <a:latin typeface="Century Gothic" pitchFamily="34" charset="0"/>
            </a:endParaRPr>
          </a:p>
          <a:p>
            <a:r>
              <a:rPr lang="it-IT">
                <a:latin typeface="Century Gothic" pitchFamily="34" charset="0"/>
              </a:rPr>
              <a:t>Il tema selezionato per l’EXPO 2015 è </a:t>
            </a:r>
            <a:r>
              <a:rPr lang="it-IT" sz="2000" b="1">
                <a:latin typeface="Century Gothic" pitchFamily="34" charset="0"/>
              </a:rPr>
              <a:t>“nutrire il pianeta, energia per la vita” </a:t>
            </a:r>
            <a:r>
              <a:rPr lang="it-IT">
                <a:latin typeface="Century Gothic" pitchFamily="34" charset="0"/>
              </a:rPr>
              <a:t>e intende includere tutto ciò che riguarda l’alimentazione, dall’educazione alimentare alla grave mancanza di cibo che affligge molte zone del mondo, alle tematiche legate agli OGM. </a:t>
            </a: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hq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" y="428625"/>
            <a:ext cx="45720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0" name="CasellaDiTesto 5"/>
          <p:cNvSpPr txBox="1">
            <a:spLocks noChangeArrowheads="1"/>
          </p:cNvSpPr>
          <p:nvPr/>
        </p:nvSpPr>
        <p:spPr bwMode="auto">
          <a:xfrm>
            <a:off x="5357813" y="860425"/>
            <a:ext cx="32146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entury Gothic" pitchFamily="34" charset="0"/>
              </a:rPr>
              <a:t> Sono chiamate in causa le tecnologie, l’innovazione, la cultura, le tradizioni e la creatività legate all’alimentazione e al cibo. All’interno del sito sono presenti quattro aree o padiglioni tematici ai quali va aggiunto un padiglione urbano ospitato alla Triennale di Milano.</a:t>
            </a:r>
          </a:p>
        </p:txBody>
      </p:sp>
      <p:sp>
        <p:nvSpPr>
          <p:cNvPr id="22531" name="CasellaDiTesto 7"/>
          <p:cNvSpPr txBox="1">
            <a:spLocks noChangeArrowheads="1"/>
          </p:cNvSpPr>
          <p:nvPr/>
        </p:nvSpPr>
        <p:spPr bwMode="auto">
          <a:xfrm>
            <a:off x="642938" y="3857625"/>
            <a:ext cx="850106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entury Gothic" pitchFamily="34" charset="0"/>
              </a:rPr>
              <a:t>Queste aree sviluppano i temi della nutrizione e della sostenibilità secondo differenti ambiti: l’esperienza del cibo e il futuro, il legame tra la nutrizione e l’infanzia, la possibilità di un cibo sostenibile, il rapporto tra il cibo e l’arte, la modalità di produzione del cibo. Ogni giorno all’interno del sito espositivo si svolgono diversi eventi e spettacoli. </a:t>
            </a: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219</TotalTime>
  <Words>546</Words>
  <Application>Microsoft Office PowerPoint</Application>
  <PresentationFormat>Presentazione su schermo (4:3)</PresentationFormat>
  <Paragraphs>61</Paragraphs>
  <Slides>12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1" baseType="lpstr">
      <vt:lpstr>Century Gothic</vt:lpstr>
      <vt:lpstr>Arial</vt:lpstr>
      <vt:lpstr>Wingdings 2</vt:lpstr>
      <vt:lpstr>Verdana</vt:lpstr>
      <vt:lpstr>Calibri</vt:lpstr>
      <vt:lpstr>Wingdings</vt:lpstr>
      <vt:lpstr>Microsoft YaHei</vt:lpstr>
      <vt:lpstr>Times New Roman</vt:lpstr>
      <vt:lpstr>Verve</vt:lpstr>
      <vt:lpstr>Diapositiva 1</vt:lpstr>
      <vt:lpstr>IGIENE ALIMENTARE</vt:lpstr>
      <vt:lpstr>ALIMENTAZIONE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IGIENE ALIMENTARE</dc:title>
  <dc:creator>Alessandro Badiali</dc:creator>
  <cp:lastModifiedBy>Paola</cp:lastModifiedBy>
  <cp:revision>34</cp:revision>
  <dcterms:modified xsi:type="dcterms:W3CDTF">2015-06-07T22:13:25Z</dcterms:modified>
</cp:coreProperties>
</file>